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300" r:id="rId2"/>
    <p:sldId id="298" r:id="rId3"/>
    <p:sldId id="299" r:id="rId4"/>
    <p:sldId id="331" r:id="rId5"/>
    <p:sldId id="301" r:id="rId6"/>
    <p:sldId id="302" r:id="rId7"/>
    <p:sldId id="332" r:id="rId8"/>
    <p:sldId id="294" r:id="rId9"/>
    <p:sldId id="264" r:id="rId10"/>
    <p:sldId id="295" r:id="rId11"/>
    <p:sldId id="296" r:id="rId12"/>
    <p:sldId id="326" r:id="rId13"/>
    <p:sldId id="297" r:id="rId14"/>
    <p:sldId id="306" r:id="rId15"/>
    <p:sldId id="305" r:id="rId16"/>
    <p:sldId id="307" r:id="rId17"/>
    <p:sldId id="308" r:id="rId18"/>
    <p:sldId id="333" r:id="rId19"/>
    <p:sldId id="309" r:id="rId20"/>
    <p:sldId id="310" r:id="rId21"/>
    <p:sldId id="311" r:id="rId22"/>
    <p:sldId id="312" r:id="rId23"/>
    <p:sldId id="323" r:id="rId24"/>
    <p:sldId id="324" r:id="rId25"/>
    <p:sldId id="303" r:id="rId26"/>
    <p:sldId id="267" r:id="rId27"/>
    <p:sldId id="325" r:id="rId28"/>
    <p:sldId id="334" r:id="rId29"/>
    <p:sldId id="321" r:id="rId30"/>
    <p:sldId id="335" r:id="rId31"/>
    <p:sldId id="304" r:id="rId32"/>
    <p:sldId id="313" r:id="rId33"/>
    <p:sldId id="314" r:id="rId34"/>
    <p:sldId id="316" r:id="rId35"/>
    <p:sldId id="315" r:id="rId36"/>
    <p:sldId id="317" r:id="rId37"/>
    <p:sldId id="318" r:id="rId38"/>
    <p:sldId id="320" r:id="rId39"/>
    <p:sldId id="322" r:id="rId40"/>
    <p:sldId id="327" r:id="rId41"/>
    <p:sldId id="328" r:id="rId42"/>
    <p:sldId id="329" r:id="rId43"/>
    <p:sldId id="330" r:id="rId44"/>
    <p:sldId id="293" r:id="rId4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3545A"/>
    <a:srgbClr val="B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5226" autoAdjust="0"/>
  </p:normalViewPr>
  <p:slideViewPr>
    <p:cSldViewPr snapToGrid="0">
      <p:cViewPr varScale="1">
        <p:scale>
          <a:sx n="39" d="100"/>
          <a:sy n="39" d="100"/>
        </p:scale>
        <p:origin x="365" y="86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Immutability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004354" y="4178860"/>
            <a:ext cx="21005801" cy="8423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Avoiding state mutation and shared state</a:t>
            </a:r>
          </a:p>
          <a:p>
            <a:pPr marL="0" indent="0">
              <a:buNone/>
            </a:pPr>
            <a:r>
              <a:rPr lang="en-GB" sz="4800" dirty="0"/>
              <a:t>Function “must” be pure</a:t>
            </a:r>
          </a:p>
          <a:p>
            <a:pPr marL="1270000" lvl="2" indent="0">
              <a:buNone/>
            </a:pPr>
            <a:r>
              <a:rPr lang="en-GB" sz="4400" b="1" dirty="0"/>
              <a:t>	Deterministic</a:t>
            </a:r>
          </a:p>
          <a:p>
            <a:pPr marL="1270000" lvl="2" indent="0">
              <a:buNone/>
            </a:pPr>
            <a:r>
              <a:rPr lang="en-GB" sz="4000" b="1" dirty="0"/>
              <a:t>	No side effect</a:t>
            </a:r>
          </a:p>
          <a:p>
            <a:pPr marL="1905000" lvl="3" indent="0">
              <a:buNone/>
            </a:pPr>
            <a:r>
              <a:rPr lang="en-GB" sz="3600" dirty="0"/>
              <a:t>Mutate global state, Mutates input arguments, Throw exception, Perform any I/O operation</a:t>
            </a:r>
          </a:p>
          <a:p>
            <a:pPr marL="1270000" lvl="2" indent="0">
              <a:buNone/>
            </a:pPr>
            <a:r>
              <a:rPr lang="en-GB" sz="4000" dirty="0"/>
              <a:t>	No race condition</a:t>
            </a:r>
          </a:p>
          <a:p>
            <a:pPr marL="635000" lvl="1" indent="0">
              <a:buNone/>
            </a:pPr>
            <a:r>
              <a:rPr lang="en-GB" sz="4000" b="1" dirty="0"/>
              <a:t>		Referential transparency </a:t>
            </a:r>
          </a:p>
          <a:p>
            <a:pPr marL="635000" lvl="1" indent="0">
              <a:buNone/>
            </a:pPr>
            <a:r>
              <a:rPr lang="en-GB" sz="4800" dirty="0"/>
              <a:t>Function “must” be sincere (do what it says)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Functional</a:t>
            </a:r>
            <a:r>
              <a:rPr lang="en-GB" sz="6000" dirty="0">
                <a:solidFill>
                  <a:srgbClr val="F3545A"/>
                </a:solidFill>
              </a:rPr>
              <a:t> </a:t>
            </a:r>
            <a:r>
              <a:rPr lang="en-GB" sz="8000" dirty="0">
                <a:solidFill>
                  <a:srgbClr val="F3545A"/>
                </a:solidFill>
              </a:rPr>
              <a:t>programming paradigm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imperative approach follows the principle of workflow control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‘how to do’</a:t>
            </a:r>
            <a:endParaRPr lang="en-GB" sz="6000" dirty="0">
              <a:solidFill>
                <a:srgbClr val="F3545A"/>
              </a:solidFill>
            </a:endParaRPr>
          </a:p>
          <a:p>
            <a:pPr marL="1016000" lvl="2" indent="0">
              <a:buNone/>
            </a:pPr>
            <a:endParaRPr lang="en-GB" sz="6000" dirty="0"/>
          </a:p>
          <a:p>
            <a:pPr marL="1016000" lvl="2" indent="0">
              <a:buNone/>
            </a:pPr>
            <a:r>
              <a:rPr lang="en-GB" sz="6000" dirty="0"/>
              <a:t>The declarative approach describes the data flow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‘what to do’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Unit instead Void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216653"/>
            <a:ext cx="21005801" cy="8277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Modelling the absence of data</a:t>
            </a:r>
          </a:p>
          <a:p>
            <a:pPr marL="635000" lvl="1" indent="0">
              <a:buNone/>
            </a:pPr>
            <a:r>
              <a:rPr lang="en-GB" sz="4400" b="1" dirty="0"/>
              <a:t>Void</a:t>
            </a:r>
            <a:r>
              <a:rPr lang="en-GB" sz="4400" dirty="0"/>
              <a:t> has a lot of problem because the compiler treat it as special value and we cannot write something like </a:t>
            </a:r>
            <a:r>
              <a:rPr lang="en-GB" sz="4400" b="1" dirty="0" err="1"/>
              <a:t>Func</a:t>
            </a:r>
            <a:r>
              <a:rPr lang="en-GB" sz="4400" b="1" dirty="0"/>
              <a:t>&lt;Void&gt;</a:t>
            </a:r>
          </a:p>
          <a:p>
            <a:pPr marL="635000" lvl="1" indent="0">
              <a:buNone/>
            </a:pPr>
            <a:r>
              <a:rPr lang="en-GB" sz="4400" dirty="0"/>
              <a:t>The use of void in the functions means we have function with side effect because they don’t return anything</a:t>
            </a:r>
            <a:endParaRPr lang="en-GB" sz="4400" b="1" dirty="0"/>
          </a:p>
          <a:p>
            <a:pPr marL="635000" lvl="1" indent="0">
              <a:buNone/>
            </a:pPr>
            <a:r>
              <a:rPr lang="en-GB" sz="4400" b="1" dirty="0"/>
              <a:t>Unit </a:t>
            </a:r>
            <a:r>
              <a:rPr lang="en-GB" sz="4400" dirty="0"/>
              <a:t>is a type to represent the absence of data</a:t>
            </a:r>
          </a:p>
          <a:p>
            <a:pPr marL="635000" lvl="1" indent="0">
              <a:buNone/>
            </a:pPr>
            <a:r>
              <a:rPr lang="en-GB" sz="4400" dirty="0"/>
              <a:t>Using </a:t>
            </a:r>
            <a:r>
              <a:rPr lang="en-GB" sz="4400" b="1" dirty="0"/>
              <a:t>Unit</a:t>
            </a:r>
            <a:r>
              <a:rPr lang="en-GB" sz="4400" dirty="0"/>
              <a:t> we can convert all the </a:t>
            </a:r>
            <a:r>
              <a:rPr lang="en-GB" sz="4400" b="1" dirty="0"/>
              <a:t>Action</a:t>
            </a:r>
            <a:r>
              <a:rPr lang="en-GB" sz="4400" dirty="0"/>
              <a:t> function into </a:t>
            </a:r>
            <a:r>
              <a:rPr lang="en-GB" sz="4400" b="1" dirty="0" err="1"/>
              <a:t>Func</a:t>
            </a:r>
            <a:r>
              <a:rPr lang="en-GB" sz="4400" b="1" dirty="0"/>
              <a:t>&lt;Unit&gt;</a:t>
            </a:r>
          </a:p>
          <a:p>
            <a:pPr marL="635000" lvl="1" indent="0">
              <a:buNone/>
            </a:pPr>
            <a:r>
              <a:rPr lang="en-GB" sz="4400" b="1" dirty="0"/>
              <a:t>Every functions should return a value and void is a type with zero values</a:t>
            </a:r>
          </a:p>
          <a:p>
            <a:pPr lvl="2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Datatypes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4273826"/>
            <a:ext cx="21005801" cy="84037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6000" b="1" dirty="0"/>
              <a:t>datatype</a:t>
            </a:r>
            <a:r>
              <a:rPr lang="en-GB" sz="6000" dirty="0"/>
              <a:t> is a an abstraction that encapsulates one reusable coding pattern</a:t>
            </a:r>
          </a:p>
          <a:p>
            <a:pPr marL="0" indent="0">
              <a:buNone/>
            </a:pPr>
            <a:r>
              <a:rPr lang="en-GB" sz="6000" dirty="0"/>
              <a:t>These datatypes are generalised by having one or several generic parameter</a:t>
            </a:r>
          </a:p>
          <a:p>
            <a:pPr marL="0" indent="0">
              <a:buNone/>
            </a:pPr>
            <a:r>
              <a:rPr lang="en-GB" sz="6000" dirty="0"/>
              <a:t>Usually a data type is implemented by a struct to be immutable</a:t>
            </a:r>
          </a:p>
          <a:p>
            <a:pPr marL="0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Option&lt;T&gt;</a:t>
            </a:r>
            <a:r>
              <a:rPr lang="en-GB" sz="6000" dirty="0"/>
              <a:t>  is a datatype that represents absence.</a:t>
            </a:r>
          </a:p>
          <a:p>
            <a:pPr marL="0" indent="0">
              <a:buNone/>
            </a:pPr>
            <a:r>
              <a:rPr lang="en-GB" sz="6000" dirty="0"/>
              <a:t>It is like a </a:t>
            </a:r>
            <a:r>
              <a:rPr lang="en-GB" sz="6000" b="1" dirty="0"/>
              <a:t>box</a:t>
            </a:r>
            <a:r>
              <a:rPr lang="en-GB" sz="6000" dirty="0"/>
              <a:t> containing or not the value</a:t>
            </a:r>
          </a:p>
          <a:p>
            <a:pPr marL="0" indent="0">
              <a:buNone/>
            </a:pPr>
            <a:r>
              <a:rPr lang="en-GB" sz="6000" dirty="0"/>
              <a:t>You can access the internal value using a</a:t>
            </a:r>
            <a:r>
              <a:rPr lang="en-GB" sz="6000" b="1" dirty="0"/>
              <a:t> Match</a:t>
            </a:r>
            <a:r>
              <a:rPr lang="en-GB" sz="6000" dirty="0"/>
              <a:t> function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Some</a:t>
            </a:r>
            <a:r>
              <a:rPr lang="en-GB" sz="6000" dirty="0"/>
              <a:t> call back in case of value is present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None</a:t>
            </a:r>
            <a:r>
              <a:rPr lang="en-GB" sz="6000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44880-6A82-470D-8341-A2FF6163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667" y="2596015"/>
            <a:ext cx="15030450" cy="109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7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8BBA3-821A-4E79-9BEB-86F965FF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12730"/>
            <a:ext cx="12982575" cy="598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ADF46-B794-44F8-B640-E546E671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043945"/>
            <a:ext cx="112204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use case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A03AD738-2B6F-45A0-BC74-46ADA3B08944}"/>
              </a:ext>
            </a:extLst>
          </p:cNvPr>
          <p:cNvSpPr txBox="1">
            <a:spLocks/>
          </p:cNvSpPr>
          <p:nvPr/>
        </p:nvSpPr>
        <p:spPr>
          <a:xfrm>
            <a:off x="413051" y="12401173"/>
            <a:ext cx="14475766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not safe, we have to check for NULL value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90E87-C874-4F4B-B0FD-89B19BB7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1" y="4004468"/>
            <a:ext cx="12163425" cy="7372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5D122D-ECC9-4410-A8CB-A74444AC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236" y="2158139"/>
            <a:ext cx="11344275" cy="476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E3628F-E301-486B-BDE2-5589EEAD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7236" y="7359553"/>
            <a:ext cx="106680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much better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17A19FF5-F581-4123-ABF3-B0F0E89CE0D1}"/>
              </a:ext>
            </a:extLst>
          </p:cNvPr>
          <p:cNvSpPr txBox="1">
            <a:spLocks/>
          </p:cNvSpPr>
          <p:nvPr/>
        </p:nvSpPr>
        <p:spPr>
          <a:xfrm>
            <a:off x="1108790" y="12340308"/>
            <a:ext cx="12162029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safe by design, no NULL to check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A9268-344B-48CA-A937-07C1BE7C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077256"/>
            <a:ext cx="12163425" cy="7448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6BCD1-C646-4EBA-86D5-884B2A28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476" y="3281599"/>
            <a:ext cx="11001375" cy="447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0035A-A1E4-4389-8029-B4BA5C71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476" y="7823811"/>
            <a:ext cx="110871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2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In the day by day work functions can fail, so we have to handle the errors</a:t>
            </a:r>
          </a:p>
          <a:p>
            <a:pPr marL="0" indent="0">
              <a:buNone/>
            </a:pPr>
            <a:r>
              <a:rPr lang="en-GB" sz="6000" b="1" dirty="0"/>
              <a:t>Either</a:t>
            </a:r>
            <a:r>
              <a:rPr lang="en-GB" sz="6000" dirty="0"/>
              <a:t> allows us to define two possible return values for a function</a:t>
            </a:r>
          </a:p>
          <a:p>
            <a:pPr marL="635000" lvl="1" indent="0">
              <a:buNone/>
            </a:pPr>
            <a:r>
              <a:rPr lang="en-GB" sz="5400" dirty="0"/>
              <a:t>		The </a:t>
            </a:r>
            <a:r>
              <a:rPr lang="en-GB" sz="5400" b="1" dirty="0">
                <a:solidFill>
                  <a:srgbClr val="F3545A"/>
                </a:solidFill>
              </a:rPr>
              <a:t>Right</a:t>
            </a:r>
            <a:r>
              <a:rPr lang="en-GB" sz="5400" dirty="0"/>
              <a:t> value is case of success</a:t>
            </a:r>
          </a:p>
          <a:p>
            <a:pPr marL="635000" lvl="1" indent="0">
              <a:buNone/>
            </a:pPr>
            <a:r>
              <a:rPr lang="en-GB" dirty="0"/>
              <a:t>		</a:t>
            </a:r>
            <a:r>
              <a:rPr lang="en-GB" sz="5400" dirty="0"/>
              <a:t>The </a:t>
            </a:r>
            <a:r>
              <a:rPr lang="en-GB" sz="5400" b="1" dirty="0">
                <a:solidFill>
                  <a:srgbClr val="F3545A"/>
                </a:solidFill>
              </a:rPr>
              <a:t>Left</a:t>
            </a:r>
            <a:r>
              <a:rPr lang="en-GB" sz="5400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5F28E-A63B-4627-BB3C-82F95931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20" y="3636657"/>
            <a:ext cx="9871959" cy="93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CC676-ECF9-4DA7-BD0C-83E5741D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412" y="695325"/>
            <a:ext cx="13201650" cy="123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42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4F73-DD6E-4E27-A402-DC2C4899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7" y="4322486"/>
            <a:ext cx="11772900" cy="475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1DBF5-C06F-4D89-B193-FC3D68B7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137" y="8129463"/>
            <a:ext cx="124301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use case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B9866-64EE-41FA-ABF6-0FD065F2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65642"/>
            <a:ext cx="13935075" cy="7210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907AF-048F-4797-96F4-92FC8C82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339933"/>
            <a:ext cx="11610975" cy="507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1F1643-3272-4604-867E-1432C4C4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8535304"/>
            <a:ext cx="10572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Try</a:t>
            </a:r>
            <a:r>
              <a:rPr lang="en-GB" dirty="0"/>
              <a:t> monad allow us to encapsulate into a function the exception handling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Success</a:t>
            </a:r>
            <a:r>
              <a:rPr lang="en-GB" dirty="0"/>
              <a:t> value when the computation is ok without exception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Exception</a:t>
            </a:r>
            <a:r>
              <a:rPr lang="en-GB" dirty="0"/>
              <a:t> value in case of exception</a:t>
            </a:r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9C09-1944-4A61-A012-CA464739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80" y="5408546"/>
            <a:ext cx="8123914" cy="301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7F5DA-9510-4697-98EA-5FF622BB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701" y="4099071"/>
            <a:ext cx="9200311" cy="371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87E7-C554-4A79-BBA9-35144932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700" y="8079160"/>
            <a:ext cx="9200311" cy="39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Patterns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xfrm>
            <a:off x="572034" y="205014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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13431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2C81A1-7FAB-4BED-B9DB-42DCF84C6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66" y="3294118"/>
            <a:ext cx="15531634" cy="9795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1CC4D-9B86-436C-AE9C-013E5F7C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8" y="3789731"/>
            <a:ext cx="947737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7D2D9-F5B3-4DF5-8971-B7EE9237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8" y="6658367"/>
            <a:ext cx="10715625" cy="704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6FC5C-327E-4532-B45F-AA2D679A3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068" y="3574199"/>
            <a:ext cx="11201400" cy="3914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FC975-6F4F-4628-8259-B1AA8744B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1283" y="8661114"/>
            <a:ext cx="11487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 using HOF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0FC25A-40C6-431B-86FF-8FF30C24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2" y="4081048"/>
            <a:ext cx="10153650" cy="416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D9206-74A8-414C-94C6-9DD0C244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862" y="8374036"/>
            <a:ext cx="122205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EBF93-A1A7-48EF-B69E-91B217D6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07" y="7618362"/>
            <a:ext cx="13260215" cy="4914625"/>
          </a:xfrm>
          <a:prstGeom prst="rect">
            <a:avLst/>
          </a:prstGeom>
        </p:spPr>
      </p:pic>
      <p:sp>
        <p:nvSpPr>
          <p:cNvPr id="8" name="Subtitle Text">
            <a:extLst>
              <a:ext uri="{FF2B5EF4-FFF2-40B4-BE49-F238E27FC236}">
                <a16:creationId xmlns:a16="http://schemas.microsoft.com/office/drawing/2014/main" id="{79C65C47-209C-4350-96EA-563F0917B99B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 is a block with an input and two possible outputs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7CA217E4-18F6-4AA3-983B-35F71E0F8B11}"/>
              </a:ext>
            </a:extLst>
          </p:cNvPr>
          <p:cNvSpPr txBox="1">
            <a:spLocks/>
          </p:cNvSpPr>
          <p:nvPr/>
        </p:nvSpPr>
        <p:spPr>
          <a:xfrm>
            <a:off x="2778564" y="5665580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We can compose functions to obtain a chain</a:t>
            </a:r>
          </a:p>
        </p:txBody>
      </p:sp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Agenda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pattern…use case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C7D93-B4C7-45A4-A7F8-39E9C0ED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6" y="7783506"/>
            <a:ext cx="7906059" cy="3855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75F18-AD5D-4587-A460-72362371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836" y="7901535"/>
            <a:ext cx="6229350" cy="362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7A23D-0A9C-4D05-AF3D-EB067E78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417" y="7901535"/>
            <a:ext cx="7109938" cy="3620198"/>
          </a:xfrm>
          <a:prstGeom prst="rect">
            <a:avLst/>
          </a:prstGeom>
        </p:spPr>
      </p:pic>
      <p:sp>
        <p:nvSpPr>
          <p:cNvPr id="11" name="Subtitle Text">
            <a:extLst>
              <a:ext uri="{FF2B5EF4-FFF2-40B4-BE49-F238E27FC236}">
                <a16:creationId xmlns:a16="http://schemas.microsoft.com/office/drawing/2014/main" id="{41737D65-B7DE-4EE2-A6ED-ABBAB27CC9AE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Sending email from list of strings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164CE1-040A-40EC-AC96-AF80A7A7C020}"/>
              </a:ext>
            </a:extLst>
          </p:cNvPr>
          <p:cNvCxnSpPr/>
          <p:nvPr/>
        </p:nvCxnSpPr>
        <p:spPr>
          <a:xfrm>
            <a:off x="2286000" y="930302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7CB2A-4DBE-4227-8AD9-EA128D872D81}"/>
              </a:ext>
            </a:extLst>
          </p:cNvPr>
          <p:cNvCxnSpPr/>
          <p:nvPr/>
        </p:nvCxnSpPr>
        <p:spPr>
          <a:xfrm>
            <a:off x="8965412" y="928620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6050D-0591-4642-8FC5-A03E988F88CE}"/>
              </a:ext>
            </a:extLst>
          </p:cNvPr>
          <p:cNvCxnSpPr/>
          <p:nvPr/>
        </p:nvCxnSpPr>
        <p:spPr>
          <a:xfrm>
            <a:off x="15565504" y="9222494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3944F0-A5FB-41B0-972F-1C0A1B86887D}"/>
              </a:ext>
            </a:extLst>
          </p:cNvPr>
          <p:cNvCxnSpPr>
            <a:cxnSpLocks/>
          </p:cNvCxnSpPr>
          <p:nvPr/>
        </p:nvCxnSpPr>
        <p:spPr>
          <a:xfrm>
            <a:off x="8792308" y="9472246"/>
            <a:ext cx="6142892" cy="1453662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12F43B-13C5-46EF-867A-2B4904992554}"/>
              </a:ext>
            </a:extLst>
          </p:cNvPr>
          <p:cNvCxnSpPr>
            <a:cxnSpLocks/>
          </p:cNvCxnSpPr>
          <p:nvPr/>
        </p:nvCxnSpPr>
        <p:spPr>
          <a:xfrm>
            <a:off x="15565504" y="10925908"/>
            <a:ext cx="6241774" cy="0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Snippets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Snippets…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endParaRPr b="1"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Don’t reinvent the wheel</a:t>
            </a:r>
          </a:p>
          <a:p>
            <a:r>
              <a:rPr lang="en-GB" dirty="0"/>
              <a:t>Using the library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r>
              <a:rPr lang="en-GB" b="1" dirty="0"/>
              <a:t>    </a:t>
            </a:r>
            <a:r>
              <a:rPr lang="en-GB" dirty="0">
                <a:hlinkClick r:id="rId2"/>
              </a:rPr>
              <a:t>https://github.com/louthy/language-ext</a:t>
            </a:r>
            <a:endParaRPr lang="en-GB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EFC56-6E4C-4FAB-AA16-7CEED6D1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006" y="3282869"/>
            <a:ext cx="5953406" cy="7578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07C98-05F5-455F-BB91-5B740659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828" y="1648723"/>
            <a:ext cx="6771996" cy="3995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18640-98A8-430F-AC62-DEAD316D9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0828" y="5842666"/>
            <a:ext cx="6771996" cy="3995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95DBD-D810-4A8E-8F60-2FFE3CF24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0827" y="10036609"/>
            <a:ext cx="6771995" cy="33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4596B1-FB0A-4721-87FF-A1848F39FAA2}"/>
              </a:ext>
            </a:extLst>
          </p:cNvPr>
          <p:cNvSpPr/>
          <p:nvPr/>
        </p:nvSpPr>
        <p:spPr>
          <a:xfrm>
            <a:off x="1399472" y="3783106"/>
            <a:ext cx="4804104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8EA-B27E-4E3A-8207-B907FC86126E}"/>
              </a:ext>
            </a:extLst>
          </p:cNvPr>
          <p:cNvSpPr/>
          <p:nvPr/>
        </p:nvSpPr>
        <p:spPr>
          <a:xfrm>
            <a:off x="1399471" y="8022609"/>
            <a:ext cx="5270269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464508-4FB7-4A6F-8981-D1C286A75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396" y="4105401"/>
            <a:ext cx="12898132" cy="67701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1C856D-9EB8-4DCE-B4C0-00622B5B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484" y="7680532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1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D0252B-4D9C-45DD-8D68-EB14BCC4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976294"/>
            <a:ext cx="9469495" cy="8108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550DC1-7090-48A5-A875-589AEE1CC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413" y="2894616"/>
            <a:ext cx="6551948" cy="4099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B4C2E0-D454-40EA-B182-1C4EE339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413" y="7785923"/>
            <a:ext cx="6551949" cy="40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2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9D8B37-A2EA-429C-9072-9BBBFBDB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72" y="3410607"/>
            <a:ext cx="7968439" cy="9661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4B7854-8608-4916-B98E-7D47E017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894616"/>
            <a:ext cx="7799294" cy="46168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2BE72-4697-41AA-901D-BF4A90F42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7753431"/>
            <a:ext cx="7799294" cy="53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3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66069-ADCD-4E8C-A1BC-8AAFB89C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92" y="3793896"/>
            <a:ext cx="9999850" cy="799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2617C-7DE2-48EA-BFB7-BEC4B191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016" y="2596015"/>
            <a:ext cx="8361549" cy="460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582E4-E547-4082-A0EE-BB3AF3403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016" y="7374189"/>
            <a:ext cx="8361548" cy="56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Get, Convert and return (railway pattern)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B3F30-9877-4976-A890-73C2536EC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13" y="3537135"/>
            <a:ext cx="7771215" cy="8984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B81C20-1B52-43BF-8440-44404B993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870" y="3669555"/>
            <a:ext cx="7204542" cy="8825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99E4BC-6F68-4E9B-AE8B-AE27820EE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3744" y="1351559"/>
            <a:ext cx="5788680" cy="3390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AC312-52CE-404D-84EC-2A4364B53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6040" y="4991979"/>
            <a:ext cx="5788680" cy="3732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CE7ED9-DE7D-4AA0-8910-346562D4D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3744" y="8974140"/>
            <a:ext cx="578868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Get, Convert and return (railway pattern)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1A2C4-C0A9-4ACB-8A42-957175C2A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54" y="3793896"/>
            <a:ext cx="10500752" cy="92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basic way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B4A39-86C1-490E-8F63-2D053EF8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772594"/>
            <a:ext cx="9438753" cy="2936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1FEF6C-884D-4E23-8ED9-7D6333FF4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118" y="6822173"/>
            <a:ext cx="7460145" cy="6136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4885D-3246-466D-AD4A-E8BBB2D25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0019" y="2596015"/>
            <a:ext cx="8273864" cy="2087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829A2-8C45-4F7A-B952-A17A1DB34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0019" y="5009019"/>
            <a:ext cx="8273864" cy="2434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4A2C9-8647-4DB6-9848-46418B00A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0019" y="7713026"/>
            <a:ext cx="8273864" cy="2326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E9753-5C36-428E-818C-FAF40A7D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0019" y="10343697"/>
            <a:ext cx="8273864" cy="22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first improving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7FE31-5E45-4706-A56D-1444D44E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59" y="4845102"/>
            <a:ext cx="14684281" cy="54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1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OOP Approach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AA38F-BD5B-41A0-A965-4C464B503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722" y="3282869"/>
            <a:ext cx="9351389" cy="1734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BED62F-76BF-44A7-AEA8-152A4DB50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43" y="3341659"/>
            <a:ext cx="8499492" cy="3776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734842-A0FB-43CD-A4FD-DC864727B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43" y="7117978"/>
            <a:ext cx="8499492" cy="3567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104D9-53C3-4E12-BBAD-D4E1D55A6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42" y="10685930"/>
            <a:ext cx="8499491" cy="225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4E221-569D-44BD-9C3D-3C54D530D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5358" y="7013795"/>
            <a:ext cx="12376927" cy="377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7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Functional approach using </a:t>
            </a:r>
            <a:r>
              <a:rPr lang="en-GB" dirty="0" err="1"/>
              <a:t>Applicatives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C8AC1-878E-41DE-8C97-64A005B3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9" y="3793896"/>
            <a:ext cx="10711443" cy="2302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FC8FB-A7D1-4E7B-A2C9-C6FFFB86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1" y="6366528"/>
            <a:ext cx="10683551" cy="1898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F166F3-C954-4249-B19E-7A2A11067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18" y="8535987"/>
            <a:ext cx="10711443" cy="214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B97F46-6FD1-4549-BBC3-0F0F4BD23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8991" y="5109557"/>
            <a:ext cx="11265886" cy="47618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xfrm>
            <a:off x="6291186" y="6146799"/>
            <a:ext cx="11801629" cy="2616101"/>
          </a:xfrm>
          <a:prstGeom prst="rect">
            <a:avLst/>
          </a:prstGeom>
        </p:spPr>
        <p:txBody>
          <a:bodyPr/>
          <a:lstStyle/>
          <a:p>
            <a:r>
              <a:rPr sz="20000" dirty="0"/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5230446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r>
              <a:rPr lang="en-GB" sz="4800" b="1" dirty="0"/>
              <a:t>Tony Hoare</a:t>
            </a:r>
            <a:r>
              <a:rPr lang="en-GB" sz="4800" dirty="0"/>
              <a:t> invented the null reference in 1965</a:t>
            </a:r>
          </a:p>
          <a:p>
            <a:pPr marL="635000" lvl="1" indent="0">
              <a:buNone/>
            </a:pPr>
            <a:r>
              <a:rPr lang="en-GB" sz="4800" dirty="0"/>
              <a:t>NULL, null, Nothing, nil, </a:t>
            </a:r>
            <a:r>
              <a:rPr lang="en-GB" sz="4800" dirty="0" err="1"/>
              <a:t>nullptr</a:t>
            </a:r>
            <a:r>
              <a:rPr lang="en-GB" sz="4800" dirty="0"/>
              <a:t>, </a:t>
            </a:r>
            <a:r>
              <a:rPr lang="en-GB" sz="4800" dirty="0" err="1"/>
              <a:t>undef</a:t>
            </a:r>
            <a:r>
              <a:rPr lang="en-GB" sz="4800" dirty="0"/>
              <a:t>, undefined, None, …</a:t>
            </a:r>
          </a:p>
          <a:p>
            <a:pPr marL="635000" lvl="1" indent="0">
              <a:buNone/>
            </a:pPr>
            <a:r>
              <a:rPr lang="en-GB" sz="4800" dirty="0"/>
              <a:t>Client must check ALWAYS the return value …</a:t>
            </a:r>
          </a:p>
          <a:p>
            <a:pPr marL="635000" lvl="1" indent="0">
              <a:buNone/>
            </a:pPr>
            <a:r>
              <a:rPr lang="en-GB" sz="48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A513-B6F7-4763-829C-52E1A4E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0874" y="3534996"/>
            <a:ext cx="82200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IF and SWITCH … I love them…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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92" y="9424527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84348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Clean and Beautiful code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7926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Readability</a:t>
            </a:r>
          </a:p>
          <a:p>
            <a:pPr marL="0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0" indent="0">
              <a:buNone/>
            </a:pPr>
            <a:r>
              <a:rPr lang="en-GB" sz="6000" dirty="0"/>
              <a:t>		Composition of function let your code fluent</a:t>
            </a:r>
          </a:p>
          <a:p>
            <a:pPr marL="0" indent="0">
              <a:buNone/>
            </a:pPr>
            <a:r>
              <a:rPr lang="en-GB" sz="6000" dirty="0"/>
              <a:t>		Without IF and with fluent programming the code is more 				declarative so it’s more readable</a:t>
            </a:r>
          </a:p>
          <a:p>
            <a:pPr marL="0" indent="0">
              <a:buNone/>
            </a:pPr>
            <a:r>
              <a:rPr lang="en-GB" sz="6000" dirty="0"/>
              <a:t>		</a:t>
            </a:r>
            <a:r>
              <a:rPr lang="en-GB" sz="6000" dirty="0">
                <a:solidFill>
                  <a:srgbClr val="F3545A"/>
                </a:solidFill>
              </a:rPr>
              <a:t>The code is more beautiful and so it works by definition</a:t>
            </a:r>
          </a:p>
        </p:txBody>
      </p:sp>
    </p:spTree>
    <p:extLst>
      <p:ext uri="{BB962C8B-B14F-4D97-AF65-F5344CB8AC3E}">
        <p14:creationId xmlns:p14="http://schemas.microsoft.com/office/powerpoint/2010/main" val="1988595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594342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Functions are first class citizen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800" dirty="0"/>
              <a:t>		You can assign a function to a variable</a:t>
            </a:r>
          </a:p>
          <a:p>
            <a:pPr marL="635000" lvl="1" indent="0">
              <a:buNone/>
            </a:pPr>
            <a:r>
              <a:rPr lang="en-GB" sz="4800" dirty="0"/>
              <a:t>		You can pass a function as a parameter of another function</a:t>
            </a:r>
          </a:p>
          <a:p>
            <a:pPr marL="635000" lvl="1" indent="0">
              <a:buNone/>
            </a:pPr>
            <a:r>
              <a:rPr lang="en-GB" sz="4800" dirty="0"/>
              <a:t>		You can return a function as a result of another function</a:t>
            </a:r>
          </a:p>
          <a:p>
            <a:pPr marL="635000" lvl="1" indent="0">
              <a:buNone/>
            </a:pPr>
            <a:r>
              <a:rPr lang="en-GB" sz="4800" b="1" dirty="0"/>
              <a:t>		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13491</TotalTime>
  <Words>918</Words>
  <Application>Microsoft Office PowerPoint</Application>
  <PresentationFormat>Custom</PresentationFormat>
  <Paragraphs>149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309</cp:revision>
  <dcterms:modified xsi:type="dcterms:W3CDTF">2021-07-18T07:28:01Z</dcterms:modified>
</cp:coreProperties>
</file>